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4"/>
  </p:notesMasterIdLst>
  <p:sldIdLst>
    <p:sldId id="282" r:id="rId2"/>
    <p:sldId id="257" r:id="rId3"/>
    <p:sldId id="269" r:id="rId4"/>
    <p:sldId id="292" r:id="rId5"/>
    <p:sldId id="270" r:id="rId6"/>
    <p:sldId id="271" r:id="rId7"/>
    <p:sldId id="273" r:id="rId8"/>
    <p:sldId id="274" r:id="rId9"/>
    <p:sldId id="275" r:id="rId10"/>
    <p:sldId id="283" r:id="rId11"/>
    <p:sldId id="284" r:id="rId12"/>
    <p:sldId id="285" r:id="rId13"/>
    <p:sldId id="288" r:id="rId14"/>
    <p:sldId id="287" r:id="rId15"/>
    <p:sldId id="289" r:id="rId16"/>
    <p:sldId id="290" r:id="rId17"/>
    <p:sldId id="291" r:id="rId18"/>
    <p:sldId id="296" r:id="rId19"/>
    <p:sldId id="295" r:id="rId20"/>
    <p:sldId id="297" r:id="rId21"/>
    <p:sldId id="298" r:id="rId22"/>
    <p:sldId id="26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6667" autoAdjust="0"/>
  </p:normalViewPr>
  <p:slideViewPr>
    <p:cSldViewPr>
      <p:cViewPr>
        <p:scale>
          <a:sx n="65" d="100"/>
          <a:sy n="65" d="100"/>
        </p:scale>
        <p:origin x="-99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E40E4-295F-46BE-B9A2-CA7CB3ED8B2A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E2DFC-33B5-4B24-9B50-D32328FD0C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E2DFC-33B5-4B24-9B50-D32328FD0CB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55AEC92-81D2-4753-BDA4-1B489A8623F2}" type="datetimeFigureOut">
              <a:rPr lang="en-US" smtClean="0"/>
              <a:pPr/>
              <a:t>5/9/2016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A0B997-B1C4-4F71-B3E4-0584306414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6127" y="228600"/>
            <a:ext cx="680917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PENERAPAN ALGORITMA 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DIJKSTRA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UNTUK</a:t>
            </a:r>
            <a:endParaRPr lang="id-ID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PENENTUAN RUTE TERPENDEK</a:t>
            </a:r>
            <a:endParaRPr lang="id-ID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 KEBAKARAN</a:t>
            </a:r>
            <a:endParaRPr lang="id-ID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Studi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Kasus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UPTD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Kota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Gorontalo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d-ID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1903274"/>
            <a:ext cx="330622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SISKA SETIANA BUTOLO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T3112116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dirty="0"/>
          </a:p>
        </p:txBody>
      </p:sp>
      <p:sp>
        <p:nvSpPr>
          <p:cNvPr id="9" name="TextBox 8"/>
          <p:cNvSpPr txBox="1"/>
          <p:nvPr/>
        </p:nvSpPr>
        <p:spPr>
          <a:xfrm>
            <a:off x="4495800" y="3200400"/>
            <a:ext cx="12105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SKRIPSI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5141655"/>
            <a:ext cx="472635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PROGRAM SARJANA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FAKULTAS ILMU KOMPUTER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UNIVERSITAS ICHSAN GORONTALO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2016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E:\Program Ichsan\Akademik_UIG\Gbr\Unisan BW.wm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4038600"/>
            <a:ext cx="137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ANALISA SISTEM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676400"/>
            <a:ext cx="7924800" cy="334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Analisa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System </a:t>
            </a:r>
            <a:r>
              <a:rPr lang="en-US" sz="24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Analisist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penguraian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suatu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informasi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utuh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kedalam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bagian-bagian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komponennya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maksud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mengidentifikasikan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mengevaluasi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permasalahan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hambatan-hambatan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terjadi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kebutuhan-kebutuhan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diharapkan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sehingga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diusulkan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perbaikan-perbaikan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id-ID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 YANG DIUSULKAN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1219200" y="1371600"/>
          <a:ext cx="6786381" cy="4495800"/>
        </p:xfrm>
        <a:graphic>
          <a:graphicData uri="http://schemas.openxmlformats.org/presentationml/2006/ole">
            <p:oleObj spid="_x0000_s2049" r:id="rId4" imgW="5913330" imgH="3924793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90800" y="6019800"/>
            <a:ext cx="7924800" cy="457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Bagan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Alir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Diusulkan</a:t>
            </a:r>
            <a:endParaRPr lang="id-ID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DESAIN SISTEM SECARA UMUM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0961" name="Object 1"/>
          <p:cNvGraphicFramePr>
            <a:graphicFrameLocks noChangeAspect="1"/>
          </p:cNvGraphicFramePr>
          <p:nvPr/>
        </p:nvGraphicFramePr>
        <p:xfrm>
          <a:off x="838200" y="2286000"/>
          <a:ext cx="7696200" cy="3935227"/>
        </p:xfrm>
        <a:graphic>
          <a:graphicData uri="http://schemas.openxmlformats.org/presentationml/2006/ole">
            <p:oleObj spid="_x0000_s40961" r:id="rId4" imgW="6368008" imgH="3261584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" y="1295400"/>
            <a:ext cx="7924800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Diagram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Konteks</a:t>
            </a:r>
            <a:endParaRPr lang="id-ID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DESAIN SISTEM SECARA UMUM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" y="1295400"/>
            <a:ext cx="7924800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Diagram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Berjenjang</a:t>
            </a:r>
            <a:endParaRPr lang="id-ID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1828800" y="1752600"/>
          <a:ext cx="5038725" cy="4743450"/>
        </p:xfrm>
        <a:graphic>
          <a:graphicData uri="http://schemas.openxmlformats.org/presentationml/2006/ole">
            <p:oleObj spid="_x0000_s41987" r:id="rId4" imgW="5464328" imgH="5150761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DESAIN INPUT SECARA UMUM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1447800"/>
          <a:ext cx="7010400" cy="4724400"/>
        </p:xfrm>
        <a:graphic>
          <a:graphicData uri="http://schemas.openxmlformats.org/drawingml/2006/table">
            <a:tbl>
              <a:tblPr/>
              <a:tblGrid>
                <a:gridCol w="914401"/>
                <a:gridCol w="1925053"/>
                <a:gridCol w="1764632"/>
                <a:gridCol w="962526"/>
                <a:gridCol w="1443788"/>
              </a:tblGrid>
              <a:tr h="8839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Kode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Input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Nama Input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Sumber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Tipe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File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Periode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I-001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Data Lokasi Kantor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Non Periodik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I-002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Data Periode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Non Periodik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I-003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Data Jabatan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Non Periodik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I-004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Data Aset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Non Periodik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I-005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Data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Anggota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Non Periodik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I-006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Data Cari Alamat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Admin/Pengguna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Non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Periodik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DESAIN DATABASE SECARA UMUM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1447800"/>
          <a:ext cx="7086600" cy="4648202"/>
        </p:xfrm>
        <a:graphic>
          <a:graphicData uri="http://schemas.openxmlformats.org/drawingml/2006/table">
            <a:tbl>
              <a:tblPr/>
              <a:tblGrid>
                <a:gridCol w="845348"/>
                <a:gridCol w="1562870"/>
                <a:gridCol w="997032"/>
                <a:gridCol w="997032"/>
                <a:gridCol w="1150422"/>
                <a:gridCol w="1533896"/>
              </a:tblGrid>
              <a:tr h="9400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Kode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File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Nama File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Tipe File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Media File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Organisasi File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Field Kunci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</a:tr>
              <a:tr h="62672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Tb_lokasikantor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Master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Harddisk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Id_lokasikantor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72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Tb_periode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Master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Harddisk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Id_periode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72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Tb_jabatan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Master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Harddisk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Id_jabatan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72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Tb_aset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Master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Harddisk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Id_aset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72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Tb_anggota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Master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Harddisk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Id_anggota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497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F6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Tb_lokasi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Transaksi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Harddisk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Indeks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Id_lokasi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DESAIN RELASI ANTAR TABEL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7105" name="Object 1"/>
          <p:cNvGraphicFramePr>
            <a:graphicFrameLocks noChangeAspect="1"/>
          </p:cNvGraphicFramePr>
          <p:nvPr/>
        </p:nvGraphicFramePr>
        <p:xfrm>
          <a:off x="2057400" y="1447800"/>
          <a:ext cx="4648200" cy="5006589"/>
        </p:xfrm>
        <a:graphic>
          <a:graphicData uri="http://schemas.openxmlformats.org/presentationml/2006/ole">
            <p:oleObj spid="_x0000_s47105" r:id="rId4" imgW="5541895" imgH="5987034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DESAIN MENU UTAMA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3"/>
          <a:srcRect l="50722" t="26850" r="18756" b="34554"/>
          <a:stretch>
            <a:fillRect/>
          </a:stretch>
        </p:blipFill>
        <p:spPr bwMode="auto">
          <a:xfrm>
            <a:off x="1752600" y="1371600"/>
            <a:ext cx="5486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2514600" y="5105400"/>
            <a:ext cx="3962400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3" indent="-514350">
              <a:buFont typeface="Wingdings" pitchFamily="2" charset="2"/>
              <a:buChar char="q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PENGUJIAN WHITE BOX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219200"/>
            <a:ext cx="7924800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id-ID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5297" name="Object 1"/>
          <p:cNvGraphicFramePr>
            <a:graphicFrameLocks noChangeAspect="1"/>
          </p:cNvGraphicFramePr>
          <p:nvPr/>
        </p:nvGraphicFramePr>
        <p:xfrm>
          <a:off x="685800" y="1219200"/>
          <a:ext cx="1694457" cy="5257800"/>
        </p:xfrm>
        <a:graphic>
          <a:graphicData uri="http://schemas.openxmlformats.org/presentationml/2006/ole">
            <p:oleObj spid="_x0000_s67586" r:id="rId4" imgW="1937897" imgH="6037259" progId="">
              <p:embed/>
            </p:oleObj>
          </a:graphicData>
        </a:graphic>
      </p:graphicFrame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2667000" y="1143000"/>
            <a:ext cx="5562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Menghitung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Nilai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Cyclomatic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Complexity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(CC)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Dimana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Region(R)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=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Node(N)	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 13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Edge(E)	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=  16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Predicate Node(P)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V(G)	=  E – N + 2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=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 – 14 + 2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=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V(G)	=  P + 1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=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+ 1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Jadi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cyclomatic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complexity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untuk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flowgraph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proses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pencarian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rute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terpendek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pemadam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kebakaran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adalah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Berdasarkan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tabel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hubungan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antara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cyclomatic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complexity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Resiko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menurut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Mc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Cabe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menunjukkan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bahwa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nilai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CC 5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masuk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dalam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type of procedure a well structured and stable procedure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strukturnya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baik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prosedur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stabil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serta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resikonya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rendah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2230" y="6400800"/>
            <a:ext cx="22685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Flowgraph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Proses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Pencarian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Rute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675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3" indent="-514350">
              <a:buFont typeface="Wingdings" pitchFamily="2" charset="2"/>
              <a:buChar char="q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PENGUJIAN WHITE BOX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219200"/>
            <a:ext cx="7924800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id-ID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838200" y="1295400"/>
            <a:ext cx="73152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Menentukan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Basis Path :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800100" algn="l"/>
              </a:tabLst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  <a:tab pos="8001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Basis set yang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dihasilkan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dari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jalur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independent path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secara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linier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adalah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jalur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sebagai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berikut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Jalur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 : 1-2-3-4-6-7-8-9-10-11-13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Jalur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 : 1-2-3-5-6-7-8-10-11-13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Jalur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 : 1-2-3-4-6-2-…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Jalur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 : 1-2-3-4-6-7-8-13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Jalur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 : 1-2-3-4-6-7-8-9-10-12-13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Ketika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aplikasi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dijalankan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terlihat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bahwa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semua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basis path yang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dihasilkan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telah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dieksekusi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satu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kali.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Berdasarkan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ketentuan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tersebut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dari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segi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kelayakan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software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system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telah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memenuhi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syarat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52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id-ID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LATAR BELAKANG</a:t>
            </a: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295400"/>
            <a:ext cx="822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UPTD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Kota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Gorontalo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memiliki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4 unit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mobil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diantaranya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 unit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mobil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semprot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 unit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mobil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suplai. </a:t>
            </a:r>
            <a:r>
              <a:rPr lang="id-ID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Namun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menuju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lokasi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beberapa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rute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bisa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ditempuh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Petugas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membutuhkan rute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paling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efisien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menuju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lokasi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Agar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menjalankan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tugas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baik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lebih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sigap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memadamkan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api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Penentuan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rute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terpendek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memegang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peranan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penting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karena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mengefisiensikan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jarak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id-ID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3352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120000"/>
              <a:buFont typeface="Arial" pitchFamily="34" charset="0"/>
              <a:buChar char="•"/>
            </a:pPr>
            <a:r>
              <a:rPr lang="id-ID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Salah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metode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menyelesaikan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permasalahan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pencarian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jalur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terpendek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yaitu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algoritma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Dijkstra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Cara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kerja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algoritma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Dijkstra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memakai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stategi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greedy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mana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setiap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langkah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dipilih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bobot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terkecil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menghubungkan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sebuah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simpul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sudah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terpilih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simpul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lain yang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belum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terpilih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Algoritma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Dijkstra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membutuhkan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parameter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tempat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asal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tempat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tujuan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akhir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algoritma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jarak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terpendek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tempat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asal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tempat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tujuan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beserta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rutenya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d-ID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54102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120000"/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id-ID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Titik awal dari penelitian ini adalah UPTD Pemadam Kebakaran Kota Gorontalo yang bertempat di Jln. Jamaludin Malik, dan titik tujuan yaitu lokasi terjadinya kebakaran.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2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3" indent="-514350">
              <a:buFont typeface="Wingdings" pitchFamily="2" charset="2"/>
              <a:buChar char="q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PENGUJIAN BLACK BOX</a:t>
            </a:r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219200"/>
            <a:ext cx="7924800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id-ID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1219200"/>
          <a:ext cx="3886200" cy="4953002"/>
        </p:xfrm>
        <a:graphic>
          <a:graphicData uri="http://schemas.openxmlformats.org/drawingml/2006/table">
            <a:tbl>
              <a:tblPr/>
              <a:tblGrid>
                <a:gridCol w="1034847"/>
                <a:gridCol w="982346"/>
                <a:gridCol w="1448983"/>
                <a:gridCol w="420024"/>
              </a:tblGrid>
              <a:tr h="275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Input/Event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Fungsi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Hasil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Hasil Uji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Masukkan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username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salah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Login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Menguji validasi username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pesan ‘User atau Password yang anda masukkan salah !!’.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Masukkan password salah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Menguji validasi password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pesan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‘User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atau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Password yang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anda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masukkan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salah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!!’.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Masukkan nama user dan Password yang benar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Menguji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validasi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proses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login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pesan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‘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Selamat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Datang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anda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berhasil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login!!’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 menu Lokasi Kantor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Menampilkan data lokasi kantor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Data Lokasi Kantor Pemadam Kebakaran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 Tambah Data Lokasi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Menambahkan data lokasi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form Input Data Kantor Pemadam Kebakaran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Input data lokasi kantor, klik tombol Simpan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Menguji proses penyimpanan data lokasi kantor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pesan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“Data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Sudah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Disimpan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”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 menu Data Periode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Menampilkan data periode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Data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Periode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Tambah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Data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Periode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Menambahkan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data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periode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form Input Data Periode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Input data periode, klik tombol Simpan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Menguji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proses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penyimpanan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data </a:t>
                      </a: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periode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pesan “Data Sudah Disimpan”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 menu Data Jabatan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Menampilkan data jabatan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Data Jabatan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 tombol Tambah Data Jabatan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Menambahkan data jabatan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form Input Data Jabatan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Input data jabatan, klik tombol Simpan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Menguji proses penyimpanan data jabatan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pesan “Data Sudah Disimpan”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 menu Data Aset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Menampilkan data asset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Data Aset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3276600" y="6324600"/>
            <a:ext cx="24017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Tabel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Pengujian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Black Box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495800" y="1371601"/>
          <a:ext cx="4114800" cy="4727920"/>
        </p:xfrm>
        <a:graphic>
          <a:graphicData uri="http://schemas.openxmlformats.org/drawingml/2006/table">
            <a:tbl>
              <a:tblPr/>
              <a:tblGrid>
                <a:gridCol w="1095722"/>
                <a:gridCol w="1040131"/>
                <a:gridCol w="1534217"/>
                <a:gridCol w="444730"/>
              </a:tblGrid>
              <a:tr h="341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Tambah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Data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Aset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Menambahkan data aset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form Input Data Aset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Input data aset, klik tombol Simpan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Menguji proses penyimpanan data aset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pesan “Data sudah disimpam”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 menu Anggota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Menampilkan data anggota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Data Anggota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 Tambah Data Anggota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Menambahkan data anggota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form Input Data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Anggota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Input data anggota, klik tombol simpan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Menguji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proses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penyimpanan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data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anggota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pesan “Data Sudah disimpan”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 menu cari alamat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Menampilkan form cari alamat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Cari Alamat yang akan di tuju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Input data alamat, klik Cari Alamat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Melakukan proses pencarian alamat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Info Alamat, Latitude, dan Longitude ditampilkan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tombol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Jalur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Google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Menampilkan hasil pencarian rute google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rute yang bisa ditempuh menuju pemadam kebakaran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 tombol Jalur Algoritma Dijkstra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Menampilkan hasil pencarian rute dijkstra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Proses pencarian rute algoritma dijkstra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 Keluar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Menguji proses keluar dari halaman admin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halaman Home Pengguna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Klik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menu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Profil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Menampilkan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data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profil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Tampil data Profil Pembuat Aplikasi</a:t>
                      </a:r>
                      <a:endParaRPr lang="en-US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Sesuai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3" indent="-514350">
              <a:buFont typeface="Wingdings" pitchFamily="2" charset="2"/>
              <a:buChar char="q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DESKRIPSI KEBUTUHAN HARDWARE/SOFTWARE</a:t>
            </a:r>
          </a:p>
          <a:p>
            <a:pPr algn="ctr"/>
            <a:endParaRPr lang="id-ID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219200"/>
            <a:ext cx="7924800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id-ID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838200" y="1295400"/>
            <a:ext cx="81534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Penulis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mengembangkan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Website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bahasa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pemrograman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PHP(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Hypertext Preprocessor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Basis Data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MySQL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dasarnya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implementasi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membutuhkan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beberapa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konfigurasi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dasar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diantaranya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Hardware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Software </a:t>
            </a:r>
            <a:endParaRPr lang="en-US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Spesifikasi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yang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disaranan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komputer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pt-BR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Processor </a:t>
            </a:r>
            <a:r>
              <a:rPr lang="pt-BR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setara Pentium IV 1.8 Ghz atau </a:t>
            </a:r>
            <a:r>
              <a:rPr lang="pt-BR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lebih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RAM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(Memory) 256 MB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lebih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HDD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40 GB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lebih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Monitor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SVGA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Resolusi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1024 X 768 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Dan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Peralatan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I/O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Lainnya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Windows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XP, Vista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Windows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marL="342900" indent="-342900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Browser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Mozilla Firefox, Internet Explorer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Opera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membuka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Web</a:t>
            </a:r>
          </a:p>
          <a:p>
            <a:pPr marL="342900" indent="-342900">
              <a:buAutoNum type="arabicPeriod" startAt="2"/>
            </a:pPr>
            <a:r>
              <a:rPr lang="en-US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Brainware</a:t>
            </a:r>
            <a:endParaRPr lang="en-US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nb-NO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Yaitu </a:t>
            </a:r>
            <a:r>
              <a:rPr lang="nb-NO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sumber daya manusia yang terlibat di dalam mengoperasikan serta mengatur sistem komputer.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5529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133600" y="2590800"/>
            <a:ext cx="5949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TERIMA KASIH</a:t>
            </a:r>
            <a:endParaRPr lang="en-US" sz="5400" b="1" u="sng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Smiley Face 2"/>
          <p:cNvSpPr/>
          <p:nvPr/>
        </p:nvSpPr>
        <p:spPr>
          <a:xfrm>
            <a:off x="609600" y="3429000"/>
            <a:ext cx="1371600" cy="1295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iley Face 4"/>
          <p:cNvSpPr/>
          <p:nvPr/>
        </p:nvSpPr>
        <p:spPr>
          <a:xfrm>
            <a:off x="1295400" y="4800600"/>
            <a:ext cx="685800" cy="6858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iley Face 5"/>
          <p:cNvSpPr/>
          <p:nvPr/>
        </p:nvSpPr>
        <p:spPr>
          <a:xfrm>
            <a:off x="1828800" y="4419600"/>
            <a:ext cx="609600" cy="457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iley Face 6"/>
          <p:cNvSpPr/>
          <p:nvPr/>
        </p:nvSpPr>
        <p:spPr>
          <a:xfrm>
            <a:off x="1676400" y="5715000"/>
            <a:ext cx="381000" cy="3810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iley Face 8"/>
          <p:cNvSpPr/>
          <p:nvPr/>
        </p:nvSpPr>
        <p:spPr>
          <a:xfrm>
            <a:off x="1066800" y="5486400"/>
            <a:ext cx="228600" cy="2286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iley Face 9"/>
          <p:cNvSpPr/>
          <p:nvPr/>
        </p:nvSpPr>
        <p:spPr>
          <a:xfrm>
            <a:off x="7467600" y="0"/>
            <a:ext cx="1371600" cy="1295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iley Face 10"/>
          <p:cNvSpPr/>
          <p:nvPr/>
        </p:nvSpPr>
        <p:spPr>
          <a:xfrm>
            <a:off x="8153400" y="1447800"/>
            <a:ext cx="685800" cy="6096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iley Face 11"/>
          <p:cNvSpPr/>
          <p:nvPr/>
        </p:nvSpPr>
        <p:spPr>
          <a:xfrm>
            <a:off x="7162800" y="1143000"/>
            <a:ext cx="457200" cy="3810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iley Face 12"/>
          <p:cNvSpPr/>
          <p:nvPr/>
        </p:nvSpPr>
        <p:spPr>
          <a:xfrm>
            <a:off x="6781800" y="0"/>
            <a:ext cx="457200" cy="533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8077200" y="5638800"/>
            <a:ext cx="685800" cy="76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id-ID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IDENTIFIKASI MASALAH</a:t>
            </a: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057400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Petugas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membutuhkan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rute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terpendek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menuju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tempat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sehingga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mengefisiensikan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jarak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Agar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menjalankan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tugas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baik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lebih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sigap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memadamkan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api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BATASAN</a:t>
            </a:r>
            <a:r>
              <a:rPr lang="id-ID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MASALAH</a:t>
            </a: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676400"/>
            <a:ext cx="8229600" cy="172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id-ID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Jarak yang ada berdasarkan km yang di tempuh bukan waktu</a:t>
            </a:r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id-ID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Jalan yang menjadi objek adalah jalan di Kota Gorontalo yang menempuh jalan-jalan protokol .</a:t>
            </a:r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id-ID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RUMUSAN MASALAH</a:t>
            </a: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676400"/>
            <a:ext cx="8229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Bagaimana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cara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merekayasa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sebuah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Informasi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Geografis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menentukan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rute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terpendek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metode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dijkstra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?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Bagaimana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penerapan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metode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dijkstra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penentuan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rute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terpendek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id-ID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TUJUAN PENELITIAN</a:t>
            </a: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676400"/>
            <a:ext cx="8229600" cy="2806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merekayasa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sebuah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Informasi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Geografis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penentuan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rute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terpendek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metode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dijkstra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menerapkan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metode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dijkstra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penentuan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rute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terpendek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</a:pP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id-ID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KERANGKA PEMIKIRAN</a:t>
            </a: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l="10176" t="18750" r="51757" b="7292"/>
          <a:stretch>
            <a:fillRect/>
          </a:stretch>
        </p:blipFill>
        <p:spPr bwMode="auto">
          <a:xfrm>
            <a:off x="2209800" y="1219200"/>
            <a:ext cx="4953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id-ID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OBJEK PENELITIAN</a:t>
            </a: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752600"/>
            <a:ext cx="7924800" cy="1752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Objek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Penentuan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Rute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Terpendek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bertempat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UPTD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Pemadam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Kebakaran</a:t>
            </a:r>
            <a:r>
              <a:rPr lang="id-ID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Kota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Gorontalo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d-ID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533400"/>
            <a:ext cx="845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id-ID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METODE PENELITIAN</a:t>
            </a:r>
          </a:p>
          <a:p>
            <a:pPr algn="ctr"/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219200"/>
            <a:ext cx="7924800" cy="1421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Metode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deskriptif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yaitu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berusaha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memecahkan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masalah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sekarang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secara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sistematis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berdasarkan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data-data yang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ada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id-ID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3048000"/>
            <a:ext cx="594906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dirty="0" err="1" smtClean="0">
                <a:solidFill>
                  <a:schemeClr val="bg1"/>
                </a:solidFill>
              </a:rPr>
              <a:t>Tahapan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penelitian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dapat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diuraikan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sebagai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berikut</a:t>
            </a:r>
            <a:r>
              <a:rPr lang="id-ID" dirty="0" smtClean="0">
                <a:solidFill>
                  <a:schemeClr val="bg1"/>
                </a:solidFill>
              </a:rPr>
              <a:t> :</a:t>
            </a:r>
            <a:endParaRPr lang="id-ID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id-ID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Tahap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Pengumpulan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Data</a:t>
            </a:r>
            <a:endParaRPr lang="id-ID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id-ID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Tahap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Analisis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endParaRPr lang="id-ID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id-ID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Tahap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Desain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endParaRPr lang="id-ID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id-ID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Tahap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Konstruksi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endParaRPr lang="id-ID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id-ID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Tahap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Pengujian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endParaRPr lang="id-ID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id-ID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Tahap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Implementasi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endParaRPr lang="id-ID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id-ID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Tahap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Pemeliharaan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Sistem</a:t>
            </a:r>
            <a:endParaRPr lang="id-ID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837</TotalTime>
  <Words>1106</Words>
  <Application>Microsoft Office PowerPoint</Application>
  <PresentationFormat>On-screen Show (4:3)</PresentationFormat>
  <Paragraphs>325</Paragraphs>
  <Slides>22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vita</dc:creator>
  <cp:lastModifiedBy>IKHA</cp:lastModifiedBy>
  <cp:revision>76</cp:revision>
  <dcterms:created xsi:type="dcterms:W3CDTF">2014-11-04T07:07:08Z</dcterms:created>
  <dcterms:modified xsi:type="dcterms:W3CDTF">2016-05-10T04:23:54Z</dcterms:modified>
</cp:coreProperties>
</file>